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319" r:id="rId6"/>
    <p:sldId id="260" r:id="rId7"/>
    <p:sldId id="261" r:id="rId8"/>
    <p:sldId id="262" r:id="rId9"/>
    <p:sldId id="267" r:id="rId10"/>
    <p:sldId id="268" r:id="rId11"/>
    <p:sldId id="269" r:id="rId12"/>
    <p:sldId id="270" r:id="rId13"/>
    <p:sldId id="275" r:id="rId14"/>
    <p:sldId id="276" r:id="rId15"/>
    <p:sldId id="277" r:id="rId16"/>
    <p:sldId id="278" r:id="rId17"/>
    <p:sldId id="279" r:id="rId18"/>
    <p:sldId id="286" r:id="rId19"/>
    <p:sldId id="263" r:id="rId20"/>
    <p:sldId id="287" r:id="rId21"/>
    <p:sldId id="289" r:id="rId22"/>
    <p:sldId id="290" r:id="rId23"/>
    <p:sldId id="291" r:id="rId24"/>
    <p:sldId id="292" r:id="rId25"/>
    <p:sldId id="293" r:id="rId26"/>
    <p:sldId id="283" r:id="rId27"/>
    <p:sldId id="280" r:id="rId28"/>
    <p:sldId id="298" r:id="rId29"/>
    <p:sldId id="299" r:id="rId30"/>
    <p:sldId id="300" r:id="rId31"/>
    <p:sldId id="315" r:id="rId32"/>
    <p:sldId id="316" r:id="rId33"/>
    <p:sldId id="317" r:id="rId34"/>
    <p:sldId id="282" r:id="rId35"/>
    <p:sldId id="301" r:id="rId36"/>
    <p:sldId id="304" r:id="rId37"/>
    <p:sldId id="318" r:id="rId38"/>
    <p:sldId id="303" r:id="rId39"/>
    <p:sldId id="302" r:id="rId40"/>
    <p:sldId id="281" r:id="rId41"/>
    <p:sldId id="295" r:id="rId42"/>
    <p:sldId id="296" r:id="rId43"/>
    <p:sldId id="297" r:id="rId44"/>
    <p:sldId id="306" r:id="rId45"/>
    <p:sldId id="307" r:id="rId46"/>
    <p:sldId id="308" r:id="rId47"/>
    <p:sldId id="309" r:id="rId48"/>
    <p:sldId id="314" r:id="rId49"/>
    <p:sldId id="310" r:id="rId50"/>
    <p:sldId id="311" r:id="rId51"/>
    <p:sldId id="312" r:id="rId52"/>
    <p:sldId id="313" r:id="rId53"/>
    <p:sldId id="265" r:id="rId54"/>
    <p:sldId id="266" r:id="rId55"/>
    <p:sldId id="271" r:id="rId56"/>
    <p:sldId id="272" r:id="rId57"/>
    <p:sldId id="285" r:id="rId58"/>
    <p:sldId id="273" r:id="rId59"/>
    <p:sldId id="274" r:id="rId60"/>
    <p:sldId id="28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259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00"/>
            <p14:sldId id="315"/>
            <p14:sldId id="316"/>
            <p14:sldId id="317"/>
            <p14:sldId id="282"/>
            <p14:sldId id="301"/>
            <p14:sldId id="304"/>
            <p14:sldId id="318"/>
            <p14:sldId id="303"/>
            <p14:sldId id="302"/>
            <p14:sldId id="281"/>
            <p14:sldId id="295"/>
            <p14:sldId id="296"/>
            <p14:sldId id="297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D35"/>
    <a:srgbClr val="005BAC"/>
    <a:srgbClr val="0A9A3A"/>
    <a:srgbClr val="DDDDDD"/>
    <a:srgbClr val="513E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8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microsoft.com/office/2007/relationships/hdphoto" Target="../media/hdphoto8.wdp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microsoft.com/office/2007/relationships/hdphoto" Target="../media/hdphoto8.wdp"/><Relationship Id="rId9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microsoft.com/office/2007/relationships/hdphoto" Target="../media/hdphoto6.wdp"/><Relationship Id="rId4" Type="http://schemas.microsoft.com/office/2007/relationships/hdphoto" Target="../media/hdphoto8.wdp"/><Relationship Id="rId9" Type="http://schemas.openxmlformats.org/officeDocument/2006/relationships/image" Target="../media/image35.png"/><Relationship Id="rId1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036320"/>
            <a:ext cx="9440034" cy="2562021"/>
          </a:xfrm>
        </p:spPr>
        <p:txBody>
          <a:bodyPr>
            <a:noAutofit/>
          </a:bodyPr>
          <a:lstStyle/>
          <a:p>
            <a:r>
              <a:rPr lang="zh-TW" altLang="en-US" sz="4400" dirty="0" smtClean="0"/>
              <a:t>以遊玩特徵為導向的</a:t>
            </a: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zh-TW" altLang="en-US" sz="4400" dirty="0" smtClean="0"/>
              <a:t>程序化內容生成方法</a:t>
            </a: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en-US" altLang="zh-TW" sz="3200" dirty="0" smtClean="0"/>
              <a:t>Game </a:t>
            </a:r>
            <a:r>
              <a:rPr lang="en-US" altLang="zh-TW" sz="3200" dirty="0"/>
              <a:t>Design Goal Oriented Approach for 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 smtClean="0"/>
              <a:t>Procedural </a:t>
            </a:r>
            <a:r>
              <a:rPr lang="en-US" altLang="zh-TW" sz="3200" dirty="0"/>
              <a:t>Content </a:t>
            </a:r>
            <a:r>
              <a:rPr lang="en-US" altLang="zh-TW" sz="3200" dirty="0" smtClean="0"/>
              <a:t>Generation</a:t>
            </a:r>
            <a:endParaRPr lang="zh-TW" altLang="en-US" sz="32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977640"/>
            <a:ext cx="9440034" cy="1363980"/>
          </a:xfrm>
        </p:spPr>
        <p:txBody>
          <a:bodyPr/>
          <a:lstStyle/>
          <a:p>
            <a:r>
              <a:rPr lang="nl-NL" altLang="zh-TW" dirty="0"/>
              <a:t>Advisor: Prof. Wen-Kai Tai</a:t>
            </a:r>
          </a:p>
          <a:p>
            <a:r>
              <a:rPr lang="nl-NL" altLang="zh-TW" dirty="0"/>
              <a:t>Student: Ze-Hao </a:t>
            </a:r>
            <a:r>
              <a:rPr lang="nl-NL" altLang="zh-TW" dirty="0" smtClean="0"/>
              <a:t>Wang</a:t>
            </a:r>
            <a:endParaRPr lang="nl-NL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 lnSpcReduction="1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</a:t>
            </a:r>
            <a:r>
              <a:rPr lang="en-US" altLang="zh-TW" dirty="0" smtClean="0">
                <a:effectLst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ffectLst/>
              </a:rPr>
              <a:t>Proposed </a:t>
            </a:r>
            <a:r>
              <a:rPr lang="en-US" altLang="zh-TW" dirty="0">
                <a:effectLst/>
              </a:rPr>
              <a:t>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ect">
            <a:avLst/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6937" r="6937"/>
          <a:stretch/>
        </p:blipFill>
        <p:spPr>
          <a:xfrm>
            <a:off x="9975699" y="4109400"/>
            <a:ext cx="1706840" cy="1706840"/>
          </a:xfrm>
          <a:prstGeom prst="rect">
            <a:avLst/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/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pPr lvl="1"/>
            <a:r>
              <a:rPr lang="en-US" altLang="zh-TW" dirty="0" smtClean="0"/>
              <a:t>Terminal nodes &amp; </a:t>
            </a:r>
            <a:br>
              <a:rPr lang="en-US" altLang="zh-TW" dirty="0" smtClean="0"/>
            </a:br>
            <a:r>
              <a:rPr lang="en-US" altLang="zh-TW" dirty="0" smtClean="0"/>
              <a:t>non-terminal nodes</a:t>
            </a:r>
          </a:p>
          <a:p>
            <a:r>
              <a:rPr lang="en-US" altLang="zh-TW" dirty="0" smtClean="0"/>
              <a:t>Mission Rules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444465" cy="2883158"/>
          </a:xfrm>
        </p:spPr>
        <p:txBody>
          <a:bodyPr/>
          <a:lstStyle/>
          <a:p>
            <a:r>
              <a:rPr lang="en-US" altLang="zh-TW" dirty="0" smtClean="0"/>
              <a:t>Volex-based volumes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1" y="2904709"/>
            <a:ext cx="2657043" cy="2037627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Instruction of Rewrite System</a:t>
            </a:r>
          </a:p>
          <a:p>
            <a:r>
              <a:rPr lang="en-US" altLang="zh-TW" dirty="0"/>
              <a:t>Replacement of Rewrite System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1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2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3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913795" y="1625600"/>
            <a:ext cx="10353762" cy="4267200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4830544" y="4310737"/>
            <a:ext cx="2520262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5447044" y="4557902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2322" y="2491115"/>
            <a:ext cx="3076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/>
              <a:t>圖片需更換</a:t>
            </a:r>
            <a:r>
              <a:rPr lang="en-US" altLang="zh-TW" sz="2800" b="1" dirty="0"/>
              <a:t/>
            </a:r>
            <a:br>
              <a:rPr lang="en-US" altLang="zh-TW" sz="2800" b="1" dirty="0"/>
            </a:br>
            <a:r>
              <a:rPr lang="zh-TW" altLang="en-US" sz="2800" b="1" dirty="0" smtClean="0"/>
              <a:t>為各結果圖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2941860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/>
              <a:t>影片將會放置於</a:t>
            </a:r>
            <a:r>
              <a:rPr lang="zh-TW" altLang="en-US" sz="3600" b="1" dirty="0"/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Source &amp; Replacement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4533901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</a:t>
            </a:r>
          </a:p>
          <a:p>
            <a:pPr lvl="1"/>
            <a:r>
              <a:rPr lang="en-US" altLang="zh-TW" dirty="0"/>
              <a:t>Based on the mission grammar previous window </a:t>
            </a:r>
            <a:r>
              <a:rPr lang="en-US" altLang="zh-TW" dirty="0" smtClean="0"/>
              <a:t>set</a:t>
            </a:r>
          </a:p>
          <a:p>
            <a:pPr lvl="1"/>
            <a:r>
              <a:rPr lang="en-US" altLang="zh-TW" dirty="0" smtClean="0"/>
              <a:t>Toggle the selectable rules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 parts in graph with </a:t>
            </a:r>
            <a:r>
              <a:rPr lang="en-US" altLang="zh-TW" dirty="0" smtClean="0"/>
              <a:t>rules</a:t>
            </a:r>
          </a:p>
          <a:p>
            <a:pPr lvl="2"/>
            <a:r>
              <a:rPr lang="en-US" altLang="zh-TW" dirty="0"/>
              <a:t>VF Graph Isomorphism Algorithm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18"/>
          <a:stretch/>
        </p:blipFill>
        <p:spPr>
          <a:xfrm>
            <a:off x="1053454" y="3970277"/>
            <a:ext cx="2238375" cy="16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89"/>
          <a:stretch/>
        </p:blipFill>
        <p:spPr>
          <a:xfrm>
            <a:off x="1195685" y="3711499"/>
            <a:ext cx="1511580" cy="18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7" name="內容版面配置區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6" y="4038600"/>
            <a:ext cx="2245732" cy="1562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843365" cy="4533901"/>
          </a:xfrm>
        </p:spPr>
        <p:txBody>
          <a:bodyPr/>
          <a:lstStyle/>
          <a:p>
            <a:r>
              <a:rPr lang="en-US" altLang="zh-TW" b="1" dirty="0" smtClean="0"/>
              <a:t>Hierarchy</a:t>
            </a:r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9x9x9 voxel. Based on the size of volume, uses different numbers of chunk.</a:t>
            </a:r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It can be a block </a:t>
            </a:r>
            <a:r>
              <a:rPr lang="en-US" altLang="zh-TW" dirty="0"/>
              <a:t>or nine direction decorations.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34747"/>
          <a:stretch/>
        </p:blipFill>
        <p:spPr>
          <a:xfrm>
            <a:off x="8045847" y="188324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34998"/>
          <a:stretch/>
        </p:blipFill>
        <p:spPr>
          <a:xfrm>
            <a:off x="8045847" y="381083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Connections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Starting node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connection</a:t>
            </a:r>
            <a:r>
              <a:rPr lang="en-US" altLang="zh-TW" dirty="0"/>
              <a:t> of “</a:t>
            </a:r>
            <a:r>
              <a:rPr lang="en-US" altLang="zh-TW" b="1" dirty="0"/>
              <a:t>A volume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starting node</a:t>
            </a:r>
            <a:r>
              <a:rPr lang="en-US" altLang="zh-TW" dirty="0"/>
              <a:t> of “</a:t>
            </a:r>
            <a:r>
              <a:rPr lang="en-US" altLang="zh-TW" b="1" dirty="0"/>
              <a:t>B volume</a:t>
            </a:r>
            <a:r>
              <a:rPr lang="en-US" altLang="zh-TW" dirty="0"/>
              <a:t>”, according to their direction of arrow</a:t>
            </a:r>
            <a:r>
              <a:rPr lang="en-US" altLang="zh-TW" dirty="0" smtClean="0"/>
              <a:t>. If doesn’t exist any stating node, will pick one connection randomly.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Building </a:t>
            </a:r>
            <a:r>
              <a:rPr lang="en-US" altLang="zh-TW" dirty="0" smtClean="0"/>
              <a:t>Instructions</a:t>
            </a:r>
            <a:endParaRPr lang="en-US" altLang="zh-TW" dirty="0"/>
          </a:p>
          <a:p>
            <a:pPr lvl="1"/>
            <a:r>
              <a:rPr lang="en-US" altLang="zh-TW" dirty="0" smtClean="0"/>
              <a:t>Each rule in the shape grammar was associated with a </a:t>
            </a:r>
            <a:r>
              <a:rPr lang="en-US" altLang="zh-TW" b="1" dirty="0" smtClean="0">
                <a:solidFill>
                  <a:srgbClr val="FFC000"/>
                </a:solidFill>
              </a:rPr>
              <a:t>terminal symbol</a:t>
            </a:r>
            <a:r>
              <a:rPr lang="en-US" altLang="zh-TW" dirty="0" smtClean="0"/>
              <a:t> form in the mission grammar.</a:t>
            </a:r>
          </a:p>
          <a:p>
            <a:pPr lvl="1"/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Instruction </a:t>
            </a:r>
            <a:r>
              <a:rPr lang="en-US" dirty="0"/>
              <a:t>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40" y="3178193"/>
            <a:ext cx="7721469" cy="27654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113733" y="4022287"/>
            <a:ext cx="1953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/>
            </a:r>
            <a:br>
              <a:rPr lang="en-US" altLang="zh-TW" sz="3200" b="1" dirty="0" smtClean="0">
                <a:solidFill>
                  <a:srgbClr val="FF0000"/>
                </a:solidFill>
              </a:rPr>
            </a:br>
            <a:r>
              <a:rPr lang="zh-TW" altLang="en-US" sz="3200" b="1" dirty="0" smtClean="0">
                <a:solidFill>
                  <a:srgbClr val="FF0000"/>
                </a:solidFill>
              </a:rPr>
              <a:t>需更換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</a:t>
            </a:r>
            <a:r>
              <a:rPr lang="en-US" altLang="zh-TW" dirty="0"/>
              <a:t>System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Replacement of Rewrite System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Nine fitness functions</a:t>
            </a:r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</a:t>
            </a:r>
            <a:r>
              <a:rPr lang="en-US" altLang="zh-TW" dirty="0"/>
              <a:t>– 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5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 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Nine fitness functions – 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22" y="3444240"/>
            <a:ext cx="2804581" cy="21784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06" y="3570484"/>
            <a:ext cx="2558416" cy="1918811"/>
          </a:xfrm>
          <a:prstGeom prst="roundRect">
            <a:avLst>
              <a:gd name="adj" fmla="val 2255"/>
            </a:avLst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 smtClean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499002" y="4251449"/>
            <a:ext cx="25584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示意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圖片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需更換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15" y="3785154"/>
            <a:ext cx="2766267" cy="21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2650</TotalTime>
  <Words>2212</Words>
  <Application>Microsoft Office PowerPoint</Application>
  <PresentationFormat>寬螢幕</PresentationFormat>
  <Paragraphs>586</Paragraphs>
  <Slides>60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70" baseType="lpstr">
      <vt:lpstr>Calisto MT</vt:lpstr>
      <vt:lpstr>微軟正黑體</vt:lpstr>
      <vt:lpstr>新細明體</vt:lpstr>
      <vt:lpstr>Arial</vt:lpstr>
      <vt:lpstr>Calibri</vt:lpstr>
      <vt:lpstr>Cambria Math</vt:lpstr>
      <vt:lpstr>Trebuchet MS</vt:lpstr>
      <vt:lpstr>Wingdings</vt:lpstr>
      <vt:lpstr>Wingdings 2</vt:lpstr>
      <vt:lpstr>石板</vt:lpstr>
      <vt:lpstr>以遊玩特徵為導向的 程序化內容生成方法 Game Design Goal Oriented Approach for  Procedural Content Generation</vt:lpstr>
      <vt:lpstr>Agenda</vt:lpstr>
      <vt:lpstr>Introduction</vt:lpstr>
      <vt:lpstr>Motivation</vt:lpstr>
      <vt:lpstr>Motivation (Cont’d)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DEMO</vt:lpstr>
      <vt:lpstr>Mission Grammars</vt:lpstr>
      <vt:lpstr>Introduction of Mission Alphabet</vt:lpstr>
      <vt:lpstr>Introduction of Mission Rules</vt:lpstr>
      <vt:lpstr>Introduction of Mission Graph</vt:lpstr>
      <vt:lpstr>Usage flow</vt:lpstr>
      <vt:lpstr>Usage flow</vt:lpstr>
      <vt:lpstr>Usage flow</vt:lpstr>
      <vt:lpstr>Room Definitions and Instruction</vt:lpstr>
      <vt:lpstr>Voxel-based units in Editor</vt:lpstr>
      <vt:lpstr>Decorations in Editor</vt:lpstr>
      <vt:lpstr>Connections in Editor</vt:lpstr>
      <vt:lpstr>Instruction of Rewrite System</vt:lpstr>
      <vt:lpstr>Replacement of Rewrite System</vt:lpstr>
      <vt:lpstr>Genetic Algorithm in Segments Evolution</vt:lpstr>
      <vt:lpstr>Gene</vt:lpstr>
      <vt:lpstr>Crossover</vt:lpstr>
      <vt:lpstr>Mutation</vt:lpstr>
      <vt:lpstr>Nine fitness functions – 1st Neglected</vt:lpstr>
      <vt:lpstr>Nine fitness functions – 2nd Block</vt:lpstr>
      <vt:lpstr>Nine fitness functions – 3rd Intercept</vt:lpstr>
      <vt:lpstr>Nine fitness functions – 4th Patrol</vt:lpstr>
      <vt:lpstr>Nine fitness functions – 5th Guard</vt:lpstr>
      <vt:lpstr>Nine fitness functions – 6th Dominated</vt:lpstr>
      <vt:lpstr>Nine fitness functions – 7th Support</vt:lpstr>
      <vt:lpstr>Nine fitness functions – 8th Cover</vt:lpstr>
      <vt:lpstr>Nine fitness functions – 9th Trap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180</cp:revision>
  <dcterms:created xsi:type="dcterms:W3CDTF">2017-06-15T05:52:41Z</dcterms:created>
  <dcterms:modified xsi:type="dcterms:W3CDTF">2017-06-19T10:26:35Z</dcterms:modified>
</cp:coreProperties>
</file>